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embeddedFontLst>
    <p:embeddedFont>
      <p:font typeface="Inter" panose="02000503000000020004" pitchFamily="2" charset="0"/>
      <p:regular r:id="rId13"/>
    </p:embeddedFont>
    <p:embeddedFont>
      <p:font typeface="Petrona" pitchFamily="2" charset="0"/>
      <p:regular r:id="rId14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font" Target="fonts/font1.fntdata" /><Relationship Id="rId1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notesMaster" Target="notesMasters/notesMaster1.xml" /><Relationship Id="rId17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presProps" Target="pres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font" Target="fonts/font2.fntdata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2913063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425811-198A-474B-AF24-36AC65CB73FE}" type="datetimeFigureOut">
              <a:rPr lang="es-US" smtClean="0"/>
              <a:t>5/15/2026</a:t>
            </a:fld>
            <a:endParaRPr lang="es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2913063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EBCD1E-7238-D345-BD0F-B5AA024B7A72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649147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2.png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524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3.xml" /><Relationship Id="rId4" Type="http://schemas.openxmlformats.org/officeDocument/2006/relationships/image" Target="../media/image5.png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 /><Relationship Id="rId13" Type="http://schemas.openxmlformats.org/officeDocument/2006/relationships/image" Target="../media/image16.png" /><Relationship Id="rId3" Type="http://schemas.openxmlformats.org/officeDocument/2006/relationships/image" Target="../media/image6.png" /><Relationship Id="rId7" Type="http://schemas.openxmlformats.org/officeDocument/2006/relationships/image" Target="../media/image10.png" /><Relationship Id="rId12" Type="http://schemas.openxmlformats.org/officeDocument/2006/relationships/image" Target="../media/image15.sv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4.xml" /><Relationship Id="rId6" Type="http://schemas.openxmlformats.org/officeDocument/2006/relationships/image" Target="../media/image9.svg" /><Relationship Id="rId11" Type="http://schemas.openxmlformats.org/officeDocument/2006/relationships/image" Target="../media/image14.png" /><Relationship Id="rId5" Type="http://schemas.openxmlformats.org/officeDocument/2006/relationships/image" Target="../media/image8.png" /><Relationship Id="rId15" Type="http://schemas.openxmlformats.org/officeDocument/2006/relationships/image" Target="../media/image18.svg" /><Relationship Id="rId10" Type="http://schemas.openxmlformats.org/officeDocument/2006/relationships/image" Target="../media/image13.png" /><Relationship Id="rId4" Type="http://schemas.openxmlformats.org/officeDocument/2006/relationships/image" Target="../media/image7.png" /><Relationship Id="rId9" Type="http://schemas.openxmlformats.org/officeDocument/2006/relationships/image" Target="../media/image12.svg" /><Relationship Id="rId14" Type="http://schemas.openxmlformats.org/officeDocument/2006/relationships/image" Target="../media/image17.png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5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6.xml" /><Relationship Id="rId5" Type="http://schemas.openxmlformats.org/officeDocument/2006/relationships/image" Target="../media/image21.png" /><Relationship Id="rId4" Type="http://schemas.openxmlformats.org/officeDocument/2006/relationships/image" Target="../media/image20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 /><Relationship Id="rId3" Type="http://schemas.openxmlformats.org/officeDocument/2006/relationships/image" Target="../media/image23.png" /><Relationship Id="rId7" Type="http://schemas.openxmlformats.org/officeDocument/2006/relationships/image" Target="../media/image27.sv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8.xml" /><Relationship Id="rId6" Type="http://schemas.openxmlformats.org/officeDocument/2006/relationships/image" Target="../media/image26.png" /><Relationship Id="rId11" Type="http://schemas.openxmlformats.org/officeDocument/2006/relationships/image" Target="../media/image31.svg" /><Relationship Id="rId5" Type="http://schemas.openxmlformats.org/officeDocument/2006/relationships/image" Target="../media/image25.svg" /><Relationship Id="rId10" Type="http://schemas.openxmlformats.org/officeDocument/2006/relationships/image" Target="../media/image30.png" /><Relationship Id="rId4" Type="http://schemas.openxmlformats.org/officeDocument/2006/relationships/image" Target="../media/image24.png" /><Relationship Id="rId9" Type="http://schemas.openxmlformats.org/officeDocument/2006/relationships/image" Target="../media/image29.sv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9.xml" /><Relationship Id="rId5" Type="http://schemas.openxmlformats.org/officeDocument/2006/relationships/image" Target="../media/image34.png" /><Relationship Id="rId4" Type="http://schemas.openxmlformats.org/officeDocument/2006/relationships/image" Target="../media/image33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0.xml" /><Relationship Id="rId5" Type="http://schemas.openxmlformats.org/officeDocument/2006/relationships/image" Target="../media/image37.svg" /><Relationship Id="rId4" Type="http://schemas.openxmlformats.org/officeDocument/2006/relationships/image" Target="../media/image36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442368"/>
            <a:ext cx="4722763" cy="9303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Diagramas de Gantt y el Camino Crítico</a:t>
            </a:r>
            <a:endParaRPr lang="en-US" sz="2900" dirty="0"/>
          </a:p>
        </p:txBody>
      </p:sp>
      <p:sp>
        <p:nvSpPr>
          <p:cNvPr id="4" name="Text 1"/>
          <p:cNvSpPr/>
          <p:nvPr/>
        </p:nvSpPr>
        <p:spPr>
          <a:xfrm>
            <a:off x="496119" y="2585293"/>
            <a:ext cx="4722763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Optimizando la Gestión de Proyectos con herramientas visuales y metodologías probadas para planificar, ejecutar y controlar cualquier iniciativa con precisión.</a:t>
            </a:r>
            <a:endParaRPr lang="en-US" sz="1100" dirty="0"/>
          </a:p>
        </p:txBody>
      </p:sp>
      <p:sp>
        <p:nvSpPr>
          <p:cNvPr id="5" name="Shape 2"/>
          <p:cNvSpPr/>
          <p:nvPr/>
        </p:nvSpPr>
        <p:spPr>
          <a:xfrm>
            <a:off x="496119" y="3429967"/>
            <a:ext cx="1569393" cy="266402"/>
          </a:xfrm>
          <a:prstGeom prst="roundRect">
            <a:avLst>
              <a:gd name="adj" fmla="val 17880"/>
            </a:avLst>
          </a:prstGeom>
          <a:solidFill>
            <a:srgbClr val="1C113B"/>
          </a:solidFill>
          <a:ln/>
        </p:spPr>
        <p:txBody>
          <a:bodyPr/>
          <a:lstStyle/>
          <a:p>
            <a:endParaRPr lang="es-US"/>
          </a:p>
        </p:txBody>
      </p:sp>
      <p:sp>
        <p:nvSpPr>
          <p:cNvPr id="6" name="Text 3"/>
          <p:cNvSpPr/>
          <p:nvPr/>
        </p:nvSpPr>
        <p:spPr>
          <a:xfrm>
            <a:off x="581174" y="3472458"/>
            <a:ext cx="1399282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GESTIÓN DE PROYECTOS</a:t>
            </a:r>
            <a:endParaRPr lang="en-US" sz="850" dirty="0"/>
          </a:p>
        </p:txBody>
      </p:sp>
      <p:sp>
        <p:nvSpPr>
          <p:cNvPr id="7" name="Shape 4"/>
          <p:cNvSpPr/>
          <p:nvPr/>
        </p:nvSpPr>
        <p:spPr>
          <a:xfrm>
            <a:off x="2136353" y="3425205"/>
            <a:ext cx="1849487" cy="275927"/>
          </a:xfrm>
          <a:prstGeom prst="roundRect">
            <a:avLst>
              <a:gd name="adj" fmla="val 17263"/>
            </a:avLst>
          </a:prstGeom>
          <a:noFill/>
          <a:ln w="4763">
            <a:solidFill>
              <a:srgbClr val="876CD4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sp>
        <p:nvSpPr>
          <p:cNvPr id="8" name="Text 5"/>
          <p:cNvSpPr/>
          <p:nvPr/>
        </p:nvSpPr>
        <p:spPr>
          <a:xfrm>
            <a:off x="2226171" y="3472458"/>
            <a:ext cx="1669852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50" dirty="0">
                <a:solidFill>
                  <a:srgbClr val="876CD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PLANIFICACIÓN ESTRATÉGICA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62" y="521643"/>
            <a:ext cx="5225430" cy="296101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019502" y="534739"/>
            <a:ext cx="982414" cy="244376"/>
          </a:xfrm>
          <a:prstGeom prst="roundRect">
            <a:avLst>
              <a:gd name="adj" fmla="val 18274"/>
            </a:avLst>
          </a:prstGeom>
          <a:solidFill>
            <a:srgbClr val="1C113B"/>
          </a:solidFill>
          <a:ln/>
        </p:spPr>
        <p:txBody>
          <a:bodyPr/>
          <a:lstStyle/>
          <a:p>
            <a:endParaRPr lang="es-US"/>
          </a:p>
        </p:txBody>
      </p:sp>
      <p:sp>
        <p:nvSpPr>
          <p:cNvPr id="4" name="Text 1"/>
          <p:cNvSpPr/>
          <p:nvPr/>
        </p:nvSpPr>
        <p:spPr>
          <a:xfrm>
            <a:off x="6099200" y="574551"/>
            <a:ext cx="823020" cy="164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FUNDAMENTOS</a:t>
            </a:r>
            <a:endParaRPr lang="en-US" sz="800" dirty="0"/>
          </a:p>
        </p:txBody>
      </p:sp>
      <p:sp>
        <p:nvSpPr>
          <p:cNvPr id="5" name="Text 2"/>
          <p:cNvSpPr/>
          <p:nvPr/>
        </p:nvSpPr>
        <p:spPr>
          <a:xfrm>
            <a:off x="6019502" y="828898"/>
            <a:ext cx="2664023" cy="13081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7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¿Qué es un Diagrama de Gantt?</a:t>
            </a:r>
            <a:endParaRPr lang="en-US" sz="2700" dirty="0"/>
          </a:p>
        </p:txBody>
      </p:sp>
      <p:sp>
        <p:nvSpPr>
          <p:cNvPr id="6" name="Text 3"/>
          <p:cNvSpPr/>
          <p:nvPr/>
        </p:nvSpPr>
        <p:spPr>
          <a:xfrm>
            <a:off x="6019502" y="2261667"/>
            <a:ext cx="2664023" cy="12358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Creado en </a:t>
            </a:r>
            <a:r>
              <a:rPr lang="en-US" sz="1000" b="1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1910 por Henry Gantt</a:t>
            </a: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este diagrama de barras horizontales representa visualmente el cronograma de un proyecto. Cada barra corresponde a una tarea y su longitud refleja su duración en el tiempo.</a:t>
            </a:r>
            <a:endParaRPr lang="en-US" sz="1000" dirty="0"/>
          </a:p>
        </p:txBody>
      </p:sp>
      <p:sp>
        <p:nvSpPr>
          <p:cNvPr id="7" name="Shape 4"/>
          <p:cNvSpPr/>
          <p:nvPr/>
        </p:nvSpPr>
        <p:spPr>
          <a:xfrm>
            <a:off x="465162" y="3762896"/>
            <a:ext cx="2654796" cy="999083"/>
          </a:xfrm>
          <a:prstGeom prst="roundRect">
            <a:avLst>
              <a:gd name="adj" fmla="val 6864"/>
            </a:avLst>
          </a:prstGeom>
          <a:solidFill>
            <a:srgbClr val="0C0524">
              <a:alpha val="95000"/>
            </a:srgbClr>
          </a:solidFill>
          <a:ln w="14288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875" y="3762896"/>
            <a:ext cx="57150" cy="99908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55216" y="3910087"/>
            <a:ext cx="1744340" cy="218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Origen</a:t>
            </a:r>
            <a:endParaRPr lang="en-US" sz="1350" dirty="0"/>
          </a:p>
        </p:txBody>
      </p:sp>
      <p:sp>
        <p:nvSpPr>
          <p:cNvPr id="10" name="Text 6"/>
          <p:cNvSpPr/>
          <p:nvPr/>
        </p:nvSpPr>
        <p:spPr>
          <a:xfrm>
            <a:off x="655216" y="4202832"/>
            <a:ext cx="2317552" cy="4119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Revolución industrial, gestión científica</a:t>
            </a:r>
            <a:endParaRPr lang="en-US" sz="1000" dirty="0"/>
          </a:p>
        </p:txBody>
      </p:sp>
      <p:sp>
        <p:nvSpPr>
          <p:cNvPr id="11" name="Shape 7"/>
          <p:cNvSpPr/>
          <p:nvPr/>
        </p:nvSpPr>
        <p:spPr>
          <a:xfrm>
            <a:off x="3244528" y="3762896"/>
            <a:ext cx="2654871" cy="999083"/>
          </a:xfrm>
          <a:prstGeom prst="roundRect">
            <a:avLst>
              <a:gd name="adj" fmla="val 6864"/>
            </a:avLst>
          </a:prstGeom>
          <a:solidFill>
            <a:srgbClr val="0C0524">
              <a:alpha val="95000"/>
            </a:srgbClr>
          </a:solidFill>
          <a:ln w="14288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0240" y="3762896"/>
            <a:ext cx="57150" cy="99908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434581" y="3910087"/>
            <a:ext cx="1744340" cy="218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Propósito</a:t>
            </a:r>
            <a:endParaRPr lang="en-US" sz="1350" dirty="0"/>
          </a:p>
        </p:txBody>
      </p:sp>
      <p:sp>
        <p:nvSpPr>
          <p:cNvPr id="14" name="Text 9"/>
          <p:cNvSpPr/>
          <p:nvPr/>
        </p:nvSpPr>
        <p:spPr>
          <a:xfrm>
            <a:off x="3434581" y="4202832"/>
            <a:ext cx="2317626" cy="2059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Visualizar tiempos, tareas y avances</a:t>
            </a:r>
            <a:endParaRPr lang="en-US" sz="1000" dirty="0"/>
          </a:p>
        </p:txBody>
      </p:sp>
      <p:sp>
        <p:nvSpPr>
          <p:cNvPr id="15" name="Shape 10"/>
          <p:cNvSpPr/>
          <p:nvPr/>
        </p:nvSpPr>
        <p:spPr>
          <a:xfrm>
            <a:off x="6023967" y="3762896"/>
            <a:ext cx="2654871" cy="999083"/>
          </a:xfrm>
          <a:prstGeom prst="roundRect">
            <a:avLst>
              <a:gd name="adj" fmla="val 6864"/>
            </a:avLst>
          </a:prstGeom>
          <a:solidFill>
            <a:srgbClr val="0C0524">
              <a:alpha val="95000"/>
            </a:srgbClr>
          </a:solidFill>
          <a:ln w="14288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9680" y="3762896"/>
            <a:ext cx="57150" cy="999083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6214021" y="3910087"/>
            <a:ext cx="1744340" cy="218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Vigencia</a:t>
            </a:r>
            <a:endParaRPr lang="en-US" sz="1350" dirty="0"/>
          </a:p>
        </p:txBody>
      </p:sp>
      <p:sp>
        <p:nvSpPr>
          <p:cNvPr id="18" name="Text 12"/>
          <p:cNvSpPr/>
          <p:nvPr/>
        </p:nvSpPr>
        <p:spPr>
          <a:xfrm>
            <a:off x="6214021" y="4202832"/>
            <a:ext cx="2317626" cy="4119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Estándar mundial en gestión de proyectos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770114" y="404813"/>
            <a:ext cx="4983212" cy="319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Componentes Clave del Diagrama de Gantt</a:t>
            </a:r>
            <a:endParaRPr lang="en-US" sz="2000" dirty="0"/>
          </a:p>
        </p:txBody>
      </p:sp>
      <p:sp>
        <p:nvSpPr>
          <p:cNvPr id="4" name="Shape 1"/>
          <p:cNvSpPr/>
          <p:nvPr/>
        </p:nvSpPr>
        <p:spPr>
          <a:xfrm>
            <a:off x="3770114" y="825029"/>
            <a:ext cx="5032772" cy="1026840"/>
          </a:xfrm>
          <a:prstGeom prst="roundRect">
            <a:avLst>
              <a:gd name="adj" fmla="val 3987"/>
            </a:avLst>
          </a:prstGeom>
          <a:solidFill>
            <a:srgbClr val="2F1D63"/>
          </a:solidFill>
          <a:ln w="4763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285" y="927199"/>
            <a:ext cx="292373" cy="292373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952652" y="1007566"/>
            <a:ext cx="131564" cy="13156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3872285" y="1286545"/>
            <a:ext cx="1279178" cy="159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Tareas</a:t>
            </a:r>
            <a:endParaRPr lang="en-US" sz="1000" dirty="0"/>
          </a:p>
        </p:txBody>
      </p:sp>
      <p:sp>
        <p:nvSpPr>
          <p:cNvPr id="8" name="Text 3"/>
          <p:cNvSpPr/>
          <p:nvPr/>
        </p:nvSpPr>
        <p:spPr>
          <a:xfrm>
            <a:off x="3872285" y="1486570"/>
            <a:ext cx="4828431" cy="263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Actividades individuales del proyecto, representadas como barras horizontales con nombre y responsable asignado.</a:t>
            </a:r>
            <a:endParaRPr lang="en-US" sz="750" dirty="0"/>
          </a:p>
        </p:txBody>
      </p:sp>
      <p:sp>
        <p:nvSpPr>
          <p:cNvPr id="9" name="Shape 4"/>
          <p:cNvSpPr/>
          <p:nvPr/>
        </p:nvSpPr>
        <p:spPr>
          <a:xfrm>
            <a:off x="3770114" y="1918841"/>
            <a:ext cx="5032772" cy="895276"/>
          </a:xfrm>
          <a:prstGeom prst="roundRect">
            <a:avLst>
              <a:gd name="adj" fmla="val 4572"/>
            </a:avLst>
          </a:prstGeom>
          <a:solidFill>
            <a:srgbClr val="2F1D63"/>
          </a:solidFill>
          <a:ln w="4763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2285" y="2021012"/>
            <a:ext cx="292373" cy="292373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52652" y="2101379"/>
            <a:ext cx="131564" cy="131564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3872285" y="2380357"/>
            <a:ext cx="1279178" cy="159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Dependencias</a:t>
            </a:r>
            <a:endParaRPr lang="en-US" sz="1000" dirty="0"/>
          </a:p>
        </p:txBody>
      </p:sp>
      <p:sp>
        <p:nvSpPr>
          <p:cNvPr id="13" name="Text 6"/>
          <p:cNvSpPr/>
          <p:nvPr/>
        </p:nvSpPr>
        <p:spPr>
          <a:xfrm>
            <a:off x="3872285" y="2580382"/>
            <a:ext cx="4828431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Relaciones entre tareas: una no puede iniciar hasta que otra finalice. Se indican con flechas conectoras.</a:t>
            </a:r>
            <a:endParaRPr lang="en-US" sz="750" dirty="0"/>
          </a:p>
        </p:txBody>
      </p:sp>
      <p:sp>
        <p:nvSpPr>
          <p:cNvPr id="14" name="Shape 7"/>
          <p:cNvSpPr/>
          <p:nvPr/>
        </p:nvSpPr>
        <p:spPr>
          <a:xfrm>
            <a:off x="3770114" y="2881089"/>
            <a:ext cx="5032772" cy="895276"/>
          </a:xfrm>
          <a:prstGeom prst="roundRect">
            <a:avLst>
              <a:gd name="adj" fmla="val 4572"/>
            </a:avLst>
          </a:prstGeom>
          <a:solidFill>
            <a:srgbClr val="2F1D63"/>
          </a:solidFill>
          <a:ln w="4763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72285" y="2983260"/>
            <a:ext cx="292373" cy="292373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952652" y="3063627"/>
            <a:ext cx="131564" cy="131564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3872285" y="3342605"/>
            <a:ext cx="1279178" cy="159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Duración</a:t>
            </a:r>
            <a:endParaRPr lang="en-US" sz="1000" dirty="0"/>
          </a:p>
        </p:txBody>
      </p:sp>
      <p:sp>
        <p:nvSpPr>
          <p:cNvPr id="18" name="Text 9"/>
          <p:cNvSpPr/>
          <p:nvPr/>
        </p:nvSpPr>
        <p:spPr>
          <a:xfrm>
            <a:off x="3872285" y="3542630"/>
            <a:ext cx="4828431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tiempo estimado para completar cada tarea, visible en la longitud de la barra correspondiente.</a:t>
            </a:r>
            <a:endParaRPr lang="en-US" sz="750" dirty="0"/>
          </a:p>
        </p:txBody>
      </p:sp>
      <p:sp>
        <p:nvSpPr>
          <p:cNvPr id="19" name="Shape 10"/>
          <p:cNvSpPr/>
          <p:nvPr/>
        </p:nvSpPr>
        <p:spPr>
          <a:xfrm>
            <a:off x="3770114" y="3843338"/>
            <a:ext cx="5032772" cy="895276"/>
          </a:xfrm>
          <a:prstGeom prst="roundRect">
            <a:avLst>
              <a:gd name="adj" fmla="val 4572"/>
            </a:avLst>
          </a:prstGeom>
          <a:solidFill>
            <a:srgbClr val="2F1D63"/>
          </a:solidFill>
          <a:ln w="4763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72285" y="3945508"/>
            <a:ext cx="292373" cy="292373"/>
          </a:xfrm>
          <a:prstGeom prst="rect">
            <a:avLst/>
          </a:prstGeom>
        </p:spPr>
      </p:pic>
      <p:pic>
        <p:nvPicPr>
          <p:cNvPr id="21" name="Image 8" descr="preencoded.png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952652" y="4025875"/>
            <a:ext cx="131564" cy="131564"/>
          </a:xfrm>
          <a:prstGeom prst="rect">
            <a:avLst/>
          </a:prstGeom>
        </p:spPr>
      </p:pic>
      <p:sp>
        <p:nvSpPr>
          <p:cNvPr id="22" name="Text 11"/>
          <p:cNvSpPr/>
          <p:nvPr/>
        </p:nvSpPr>
        <p:spPr>
          <a:xfrm>
            <a:off x="3872285" y="4304854"/>
            <a:ext cx="1279178" cy="159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Hitos</a:t>
            </a:r>
            <a:endParaRPr lang="en-US" sz="1000" dirty="0"/>
          </a:p>
        </p:txBody>
      </p:sp>
      <p:sp>
        <p:nvSpPr>
          <p:cNvPr id="23" name="Text 12"/>
          <p:cNvSpPr/>
          <p:nvPr/>
        </p:nvSpPr>
        <p:spPr>
          <a:xfrm>
            <a:off x="3872285" y="4504879"/>
            <a:ext cx="4828431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Puntos de control clave que marcan entregas importantes o fases completadas del proyecto.</a:t>
            </a:r>
            <a:endParaRPr lang="en-US" sz="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279103"/>
            <a:ext cx="7720459" cy="465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Ventajas y Desventajas del Diagrama de Gantt</a:t>
            </a:r>
            <a:endParaRPr lang="en-US" sz="2900" dirty="0"/>
          </a:p>
        </p:txBody>
      </p:sp>
      <p:sp>
        <p:nvSpPr>
          <p:cNvPr id="3" name="Shape 1"/>
          <p:cNvSpPr/>
          <p:nvPr/>
        </p:nvSpPr>
        <p:spPr>
          <a:xfrm>
            <a:off x="394022" y="1956867"/>
            <a:ext cx="4107135" cy="1907456"/>
          </a:xfrm>
          <a:prstGeom prst="roundRect">
            <a:avLst>
              <a:gd name="adj" fmla="val 5351"/>
            </a:avLst>
          </a:prstGeom>
          <a:solidFill>
            <a:srgbClr val="876CD4">
              <a:alpha val="95000"/>
            </a:srgbClr>
          </a:solidFill>
          <a:ln/>
        </p:spPr>
        <p:txBody>
          <a:bodyPr/>
          <a:lstStyle/>
          <a:p>
            <a:endParaRPr lang="es-US"/>
          </a:p>
        </p:txBody>
      </p:sp>
      <p:sp>
        <p:nvSpPr>
          <p:cNvPr id="4" name="Text 2"/>
          <p:cNvSpPr/>
          <p:nvPr/>
        </p:nvSpPr>
        <p:spPr>
          <a:xfrm>
            <a:off x="535781" y="2098625"/>
            <a:ext cx="1860649" cy="2420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✅</a:t>
            </a:r>
            <a:r>
              <a:rPr lang="en-US" sz="145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Ventajas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535781" y="2482453"/>
            <a:ext cx="3823618" cy="1332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Visualización clara del cronograma completo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Fácil de entender para todo el equipo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Identifica dependencias entre tareas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Permite seguimiento del avance en tiempo real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Facilita la comunicación con stakeholders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749701" y="2098625"/>
            <a:ext cx="1860649" cy="2420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⚠️</a:t>
            </a:r>
            <a:r>
              <a:rPr lang="en-US" sz="145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Desventajas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4749701" y="2482453"/>
            <a:ext cx="3902943" cy="1332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Puede volverse complejo en proyectos grandes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 muestra relaciones de recursos de forma nativa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Actualización manual puede ser laboriosa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Limitado para proyectos altamente iterativos</a:t>
            </a:r>
            <a:endParaRPr lang="en-US" sz="1100" dirty="0"/>
          </a:p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 calcula automáticamente el camino crítico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96119" y="699343"/>
            <a:ext cx="1295698" cy="266402"/>
          </a:xfrm>
          <a:prstGeom prst="roundRect">
            <a:avLst>
              <a:gd name="adj" fmla="val 17880"/>
            </a:avLst>
          </a:prstGeom>
          <a:solidFill>
            <a:srgbClr val="1C113B"/>
          </a:solidFill>
          <a:ln/>
        </p:spPr>
        <p:txBody>
          <a:bodyPr/>
          <a:lstStyle/>
          <a:p>
            <a:endParaRPr lang="es-US"/>
          </a:p>
        </p:txBody>
      </p:sp>
      <p:sp>
        <p:nvSpPr>
          <p:cNvPr id="3" name="Text 1"/>
          <p:cNvSpPr/>
          <p:nvPr/>
        </p:nvSpPr>
        <p:spPr>
          <a:xfrm>
            <a:off x="581174" y="741834"/>
            <a:ext cx="1125587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METODOLOGÍA CPM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496119" y="1022449"/>
            <a:ext cx="3902943" cy="9303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Introducción al Camino Crítico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496119" y="2094533"/>
            <a:ext cx="390294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</a:t>
            </a:r>
            <a:r>
              <a:rPr lang="en-US" sz="1100" b="1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Camino Crítico (CPM)</a:t>
            </a: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es la secuencia más larga de tareas dependientes que determina la duración mínima del proyecto. Cualquier retraso en estas tareas </a:t>
            </a:r>
            <a:r>
              <a:rPr lang="en-US" sz="1100" b="1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retrasa directamente la entrega final</a:t>
            </a: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496119" y="3161258"/>
            <a:ext cx="3902943" cy="1282824"/>
          </a:xfrm>
          <a:prstGeom prst="roundRect">
            <a:avLst>
              <a:gd name="adj" fmla="val 4642"/>
            </a:avLst>
          </a:prstGeom>
          <a:solidFill>
            <a:srgbClr val="022349"/>
          </a:solidFill>
          <a:ln/>
        </p:spPr>
        <p:txBody>
          <a:bodyPr/>
          <a:lstStyle/>
          <a:p>
            <a:endParaRPr lang="es-US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877" y="3376315"/>
            <a:ext cx="177180" cy="141759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956816" y="3338438"/>
            <a:ext cx="330048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¿Por qué importa?</a:t>
            </a:r>
            <a:r>
              <a:rPr lang="en-US" sz="11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Identificar el camino crítico permite enfocar recursos y atención en las tareas que realmente impactan el plazo del proyecto.</a:t>
            </a:r>
            <a:endParaRPr lang="en-US" sz="11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9701" y="620241"/>
            <a:ext cx="3902943" cy="3902943"/>
          </a:xfrm>
          <a:prstGeom prst="rect">
            <a:avLst/>
          </a:prstGeom>
        </p:spPr>
      </p:pic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9701" y="620241"/>
            <a:ext cx="3902943" cy="390294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21643" y="323404"/>
            <a:ext cx="7631981" cy="3851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Cálculo del Camino Crítico: Tareas Críticas y Holguras</a:t>
            </a:r>
            <a:endParaRPr lang="en-US" sz="2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980" y="903015"/>
            <a:ext cx="8033891" cy="346442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95555" y="3704756"/>
            <a:ext cx="1913762" cy="239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Identificar holgura 0</a:t>
            </a:r>
            <a:endParaRPr lang="en-US" sz="1500" dirty="0"/>
          </a:p>
        </p:txBody>
      </p:sp>
      <p:sp>
        <p:nvSpPr>
          <p:cNvPr id="5" name="Text 2"/>
          <p:cNvSpPr/>
          <p:nvPr/>
        </p:nvSpPr>
        <p:spPr>
          <a:xfrm>
            <a:off x="1095555" y="2902798"/>
            <a:ext cx="1913762" cy="239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Calcular IT/TT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1095555" y="2108942"/>
            <a:ext cx="1913762" cy="239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Calcular IE/TE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1095555" y="1306984"/>
            <a:ext cx="1913762" cy="239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Listar tareas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21643" y="4476750"/>
            <a:ext cx="8100640" cy="3433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</a:t>
            </a:r>
            <a:r>
              <a:rPr lang="en-US" sz="900" b="1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holgura</a:t>
            </a:r>
            <a:r>
              <a:rPr lang="en-US" sz="9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es el tiempo que una tarea puede retrasarse sin afectar la fecha final. Las tareas con </a:t>
            </a:r>
            <a:r>
              <a:rPr lang="en-US" sz="900" b="1" dirty="0">
                <a:solidFill>
                  <a:srgbClr val="876CD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holgura = 0</a:t>
            </a:r>
            <a:r>
              <a:rPr lang="en-US" sz="9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forman el camino crítico y deben monitorearse de cerca.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878610" y="378544"/>
            <a:ext cx="4815780" cy="8431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Beneficios de Aplicar el Camino Crítico</a:t>
            </a:r>
            <a:endParaRPr lang="en-US" sz="26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8610" y="1396231"/>
            <a:ext cx="256952" cy="25695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281041" y="1440359"/>
            <a:ext cx="1686223" cy="2107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Enfoque estratégico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4281041" y="1720900"/>
            <a:ext cx="4413349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Concentra recursos en las tareas que realmente determinan el plazo de entrega.</a:t>
            </a:r>
            <a:endParaRPr lang="en-US" sz="10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78610" y="2345606"/>
            <a:ext cx="256952" cy="25695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281041" y="2389733"/>
            <a:ext cx="2164184" cy="2107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Gestión proactiva de riesgos</a:t>
            </a:r>
            <a:endParaRPr lang="en-US" sz="1300" dirty="0"/>
          </a:p>
        </p:txBody>
      </p:sp>
      <p:sp>
        <p:nvSpPr>
          <p:cNvPr id="9" name="Text 4"/>
          <p:cNvSpPr/>
          <p:nvPr/>
        </p:nvSpPr>
        <p:spPr>
          <a:xfrm>
            <a:off x="4281041" y="2670274"/>
            <a:ext cx="4413349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Anticipa cuellos de botella antes de que se conviertan en retrasos críticos.</a:t>
            </a:r>
            <a:endParaRPr lang="en-US" sz="10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878610" y="3294980"/>
            <a:ext cx="256952" cy="25695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4281041" y="3339108"/>
            <a:ext cx="2199084" cy="2107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Compresión del cronograma</a:t>
            </a:r>
            <a:endParaRPr lang="en-US" sz="1300" dirty="0"/>
          </a:p>
        </p:txBody>
      </p:sp>
      <p:sp>
        <p:nvSpPr>
          <p:cNvPr id="12" name="Text 6"/>
          <p:cNvSpPr/>
          <p:nvPr/>
        </p:nvSpPr>
        <p:spPr>
          <a:xfrm>
            <a:off x="4281041" y="3619649"/>
            <a:ext cx="4413349" cy="3918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Permite aplicar técnicas como </a:t>
            </a:r>
            <a:r>
              <a:rPr lang="en-US" sz="1000" i="1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fast-tracking</a:t>
            </a: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o </a:t>
            </a:r>
            <a:r>
              <a:rPr lang="en-US" sz="1000" i="1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crashing</a:t>
            </a: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para reducir tiempos.</a:t>
            </a:r>
            <a:endParaRPr lang="en-US" sz="10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878610" y="4244355"/>
            <a:ext cx="256952" cy="25695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281041" y="4288482"/>
            <a:ext cx="1773362" cy="2107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3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Comunicación efectiva</a:t>
            </a:r>
            <a:endParaRPr lang="en-US" sz="1300" dirty="0"/>
          </a:p>
        </p:txBody>
      </p:sp>
      <p:sp>
        <p:nvSpPr>
          <p:cNvPr id="15" name="Text 8"/>
          <p:cNvSpPr/>
          <p:nvPr/>
        </p:nvSpPr>
        <p:spPr>
          <a:xfrm>
            <a:off x="4281041" y="4569023"/>
            <a:ext cx="4413349" cy="1959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Facilita reportes claros a stakeholders sobre el estado real del proyecto.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139205"/>
            <a:ext cx="6889626" cy="465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Ejemplos Prácticos en Escenarios Reales</a:t>
            </a:r>
            <a:endParaRPr lang="en-US" sz="2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" y="1887885"/>
            <a:ext cx="1507480" cy="93166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96119" y="2996729"/>
            <a:ext cx="1860649" cy="2420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🏗️</a:t>
            </a:r>
            <a:r>
              <a:rPr lang="en-US" sz="14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Construcción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496119" y="3323853"/>
            <a:ext cx="2599134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Coordinar cimentación, estructura e instalaciones con dependencias rígidas y plazos legales.</a:t>
            </a:r>
            <a:endParaRPr lang="en-US" sz="11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2433" y="1887885"/>
            <a:ext cx="1507480" cy="93166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272433" y="2996729"/>
            <a:ext cx="2201317" cy="2420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💻</a:t>
            </a:r>
            <a:r>
              <a:rPr lang="en-US" sz="14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Desarrollo de Software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3272433" y="3323853"/>
            <a:ext cx="2599134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Planificar sprints, integraciones y lanzamientos identificando tareas bloqueantes del equipo.</a:t>
            </a:r>
            <a:endParaRPr lang="en-US" sz="11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8747" y="1887885"/>
            <a:ext cx="1507480" cy="93166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048747" y="2996729"/>
            <a:ext cx="2007915" cy="2420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🎪</a:t>
            </a:r>
            <a:r>
              <a:rPr lang="en-US" sz="14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Eventos y Marketing</a:t>
            </a:r>
            <a:endParaRPr lang="en-US" sz="1450" dirty="0"/>
          </a:p>
        </p:txBody>
      </p:sp>
      <p:sp>
        <p:nvSpPr>
          <p:cNvPr id="11" name="Text 6"/>
          <p:cNvSpPr/>
          <p:nvPr/>
        </p:nvSpPr>
        <p:spPr>
          <a:xfrm>
            <a:off x="6048747" y="3323853"/>
            <a:ext cx="2599134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Coordinar proveedores, logística y campañas asegurando que ninguna tarea crítica se atrase.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4489" y="1026988"/>
            <a:ext cx="2549054" cy="1111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Herramientas Digitales Recomendadas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674489" y="2228924"/>
            <a:ext cx="2549054" cy="4871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software moderno integra Diagramas de Gantt y cálculo automático del Camino Crítico, eliminando errores manuales.</a:t>
            </a:r>
            <a:endParaRPr lang="en-US" sz="8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935" y="458837"/>
            <a:ext cx="4970190" cy="2816423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6831" y="3481127"/>
            <a:ext cx="169441" cy="16944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41574" y="3477667"/>
            <a:ext cx="1482700" cy="1853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11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Microsoft Project</a:t>
            </a:r>
            <a:endParaRPr lang="en-US" sz="1150" dirty="0"/>
          </a:p>
        </p:txBody>
      </p:sp>
      <p:sp>
        <p:nvSpPr>
          <p:cNvPr id="7" name="Text 3"/>
          <p:cNvSpPr/>
          <p:nvPr/>
        </p:nvSpPr>
        <p:spPr>
          <a:xfrm>
            <a:off x="1041574" y="3716982"/>
            <a:ext cx="3474095" cy="324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Estándar corporativo con CPM automático y gestión de recursos avanzada.</a:t>
            </a:r>
            <a:endParaRPr lang="en-US" sz="8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70524" y="3481127"/>
            <a:ext cx="169441" cy="169441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995267" y="3477667"/>
            <a:ext cx="1482700" cy="1853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11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Asana / Monday.com</a:t>
            </a:r>
            <a:endParaRPr lang="en-US" sz="1150" dirty="0"/>
          </a:p>
        </p:txBody>
      </p:sp>
      <p:sp>
        <p:nvSpPr>
          <p:cNvPr id="10" name="Text 5"/>
          <p:cNvSpPr/>
          <p:nvPr/>
        </p:nvSpPr>
        <p:spPr>
          <a:xfrm>
            <a:off x="4995267" y="3716982"/>
            <a:ext cx="3474169" cy="324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Plataformas colaborativas con vistas Gantt intuitivas para equipos ágiles.</a:t>
            </a:r>
            <a:endParaRPr lang="en-US" sz="8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6831" y="4225193"/>
            <a:ext cx="169441" cy="169441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041574" y="4221733"/>
            <a:ext cx="1482700" cy="1853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11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Primavera P6</a:t>
            </a:r>
            <a:endParaRPr lang="en-US" sz="1150" dirty="0"/>
          </a:p>
        </p:txBody>
      </p:sp>
      <p:sp>
        <p:nvSpPr>
          <p:cNvPr id="13" name="Text 7"/>
          <p:cNvSpPr/>
          <p:nvPr/>
        </p:nvSpPr>
        <p:spPr>
          <a:xfrm>
            <a:off x="1041574" y="4461049"/>
            <a:ext cx="3474095" cy="324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Especializado en proyectos de ingeniería y construcción de gran escala.</a:t>
            </a:r>
            <a:endParaRPr lang="en-US" sz="8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70524" y="4225193"/>
            <a:ext cx="169441" cy="169441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995267" y="4221733"/>
            <a:ext cx="1482700" cy="1853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115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Lucidchart / Draw.io</a:t>
            </a:r>
            <a:endParaRPr lang="en-US" sz="1150" dirty="0"/>
          </a:p>
        </p:txBody>
      </p:sp>
      <p:sp>
        <p:nvSpPr>
          <p:cNvPr id="16" name="Text 9"/>
          <p:cNvSpPr/>
          <p:nvPr/>
        </p:nvSpPr>
        <p:spPr>
          <a:xfrm>
            <a:off x="4995267" y="4461049"/>
            <a:ext cx="3474169" cy="324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Herramientas visuales gratuitas para diagramar redes y caminos críticos.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870871" y="598140"/>
            <a:ext cx="4750147" cy="4142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50"/>
              </a:lnSpc>
              <a:buNone/>
            </a:pPr>
            <a:r>
              <a:rPr lang="en-US" sz="2600" b="1" dirty="0">
                <a:solidFill>
                  <a:srgbClr val="FF8AA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Conclusiones y Próximos Pasos</a:t>
            </a:r>
            <a:endParaRPr lang="en-US" sz="2600" dirty="0"/>
          </a:p>
        </p:txBody>
      </p:sp>
      <p:sp>
        <p:nvSpPr>
          <p:cNvPr id="4" name="Shape 1"/>
          <p:cNvSpPr/>
          <p:nvPr/>
        </p:nvSpPr>
        <p:spPr>
          <a:xfrm>
            <a:off x="3870871" y="1181026"/>
            <a:ext cx="2359372" cy="1512094"/>
          </a:xfrm>
          <a:prstGeom prst="roundRect">
            <a:avLst>
              <a:gd name="adj" fmla="val 3507"/>
            </a:avLst>
          </a:prstGeom>
          <a:solidFill>
            <a:srgbClr val="2F1D63"/>
          </a:solidFill>
          <a:ln w="4763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sp>
        <p:nvSpPr>
          <p:cNvPr id="5" name="Text 2"/>
          <p:cNvSpPr/>
          <p:nvPr/>
        </p:nvSpPr>
        <p:spPr>
          <a:xfrm>
            <a:off x="4001839" y="1311994"/>
            <a:ext cx="2097435" cy="4189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📋</a:t>
            </a:r>
            <a:r>
              <a:rPr lang="en-US" sz="13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Gantt + CPM = Control Total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4001839" y="1798365"/>
            <a:ext cx="2097435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9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Combinar ambos métodos ofrece visibilidad completa del cronograma y las tareas que realmente importan.</a:t>
            </a:r>
            <a:endParaRPr lang="en-US" sz="950" dirty="0"/>
          </a:p>
        </p:txBody>
      </p:sp>
      <p:sp>
        <p:nvSpPr>
          <p:cNvPr id="7" name="Shape 4"/>
          <p:cNvSpPr/>
          <p:nvPr/>
        </p:nvSpPr>
        <p:spPr>
          <a:xfrm>
            <a:off x="6342683" y="1181026"/>
            <a:ext cx="2359447" cy="1512094"/>
          </a:xfrm>
          <a:prstGeom prst="roundRect">
            <a:avLst>
              <a:gd name="adj" fmla="val 3507"/>
            </a:avLst>
          </a:prstGeom>
          <a:solidFill>
            <a:srgbClr val="2F1D63"/>
          </a:solidFill>
          <a:ln w="4763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sp>
        <p:nvSpPr>
          <p:cNvPr id="8" name="Text 5"/>
          <p:cNvSpPr/>
          <p:nvPr/>
        </p:nvSpPr>
        <p:spPr>
          <a:xfrm>
            <a:off x="6473651" y="1311994"/>
            <a:ext cx="1709886" cy="211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🎯</a:t>
            </a:r>
            <a:r>
              <a:rPr lang="en-US" sz="13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Enfoca en lo crítico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6473651" y="1591270"/>
            <a:ext cx="2097509" cy="5728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9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Las tareas con holgura cero merecen atención prioritaria para garantizar entregas a tiempo.</a:t>
            </a:r>
            <a:endParaRPr lang="en-US" sz="950" dirty="0"/>
          </a:p>
        </p:txBody>
      </p:sp>
      <p:sp>
        <p:nvSpPr>
          <p:cNvPr id="10" name="Shape 7"/>
          <p:cNvSpPr/>
          <p:nvPr/>
        </p:nvSpPr>
        <p:spPr>
          <a:xfrm>
            <a:off x="3870871" y="2805559"/>
            <a:ext cx="4831259" cy="923106"/>
          </a:xfrm>
          <a:prstGeom prst="roundRect">
            <a:avLst>
              <a:gd name="adj" fmla="val 5745"/>
            </a:avLst>
          </a:prstGeom>
          <a:solidFill>
            <a:srgbClr val="2F1D63"/>
          </a:solidFill>
          <a:ln w="4763">
            <a:solidFill>
              <a:srgbClr val="48367C"/>
            </a:solidFill>
            <a:prstDash val="solid"/>
          </a:ln>
        </p:spPr>
        <p:txBody>
          <a:bodyPr/>
          <a:lstStyle/>
          <a:p>
            <a:endParaRPr lang="es-US"/>
          </a:p>
        </p:txBody>
      </p:sp>
      <p:sp>
        <p:nvSpPr>
          <p:cNvPr id="11" name="Text 8"/>
          <p:cNvSpPr/>
          <p:nvPr/>
        </p:nvSpPr>
        <p:spPr>
          <a:xfrm>
            <a:off x="4001839" y="2936528"/>
            <a:ext cx="2358033" cy="211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🛠️</a:t>
            </a:r>
            <a:r>
              <a:rPr lang="en-US" sz="1300" b="1" dirty="0">
                <a:solidFill>
                  <a:srgbClr val="E0D6DE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Usa la herramienta correcta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4001839" y="3215804"/>
            <a:ext cx="4569321" cy="3818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950" dirty="0">
                <a:solidFill>
                  <a:srgbClr val="E0D6D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software adecuado automatiza cálculos y facilita la colaboración del equipo.</a:t>
            </a:r>
            <a:endParaRPr lang="en-US" sz="9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Presentación en pantalla (16:9)</PresentationFormat>
  <Paragraphs>0</Paragraphs>
  <Slides>10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/>
  <cp:lastModifiedBy>Alexis suviris</cp:lastModifiedBy>
  <cp:revision>3</cp:revision>
  <dcterms:created xsi:type="dcterms:W3CDTF">2026-05-15T06:01:06Z</dcterms:created>
  <dcterms:modified xsi:type="dcterms:W3CDTF">2026-05-15T06:04:00Z</dcterms:modified>
</cp:coreProperties>
</file>